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>
  <p:sldMasterIdLst>
    <p:sldMasterId id="2147483648" r:id="rId1"/>
  </p:sldMasterIdLst>
  <p:notesMasterIdLst>
    <p:notesMasterId r:id="rId12"/>
  </p:notesMasterIdLst>
  <p:sldIdLst>
    <p:sldId id="256" r:id="rId3"/>
    <p:sldId id="259" r:id="rId4"/>
    <p:sldId id="384" r:id="rId5"/>
    <p:sldId id="385" r:id="rId6"/>
    <p:sldId id="387" r:id="rId7"/>
    <p:sldId id="388" r:id="rId8"/>
    <p:sldId id="389" r:id="rId9"/>
    <p:sldId id="390" r:id="rId10"/>
    <p:sldId id="391" r:id="rId11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8020"/>
    <a:srgbClr val="12759C"/>
    <a:srgbClr val="FFC500"/>
    <a:srgbClr val="4B7A00"/>
    <a:srgbClr val="451879"/>
    <a:srgbClr val="009625"/>
    <a:srgbClr val="0038A4"/>
    <a:srgbClr val="003B8C"/>
    <a:srgbClr val="005E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67" autoAdjust="0"/>
    <p:restoredTop sz="94138" autoAdjust="0"/>
  </p:normalViewPr>
  <p:slideViewPr>
    <p:cSldViewPr>
      <p:cViewPr>
        <p:scale>
          <a:sx n="130" d="100"/>
          <a:sy n="130" d="100"/>
        </p:scale>
        <p:origin x="-3072" y="-1016"/>
      </p:cViewPr>
      <p:guideLst>
        <p:guide orient="horz" pos="2090"/>
        <p:guide pos="290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buFont typeface="Arial" panose="020B0604020202020204" pitchFamily="34" charset="0"/>
              <a:buNone/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9D5F9863-FA55-4F8E-8D10-A04741CA1480}" type="datetime1">
              <a:rPr lang="zh-CN" altLang="en-US"/>
            </a:fld>
            <a:endParaRPr lang="zh-CN" altLang="en-US" sz="1200"/>
          </a:p>
        </p:txBody>
      </p:sp>
      <p:sp>
        <p:nvSpPr>
          <p:cNvPr id="32772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  <a:miter lim="800000"/>
          </a:ln>
        </p:spPr>
      </p:sp>
      <p:sp>
        <p:nvSpPr>
          <p:cNvPr id="47109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defTabSz="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30000"/>
              </a:spcBef>
              <a:buFontTx/>
              <a:buNone/>
              <a:defRPr/>
            </a:pPr>
            <a:r>
              <a:rPr lang="zh-CN" altLang="zh-CN" sz="1200" smtClean="0"/>
              <a:t>单击此处编辑母版文本样式</a:t>
            </a:r>
            <a:endParaRPr lang="zh-CN" altLang="zh-CN" sz="1200" smtClean="0"/>
          </a:p>
          <a:p>
            <a:pPr>
              <a:spcBef>
                <a:spcPct val="30000"/>
              </a:spcBef>
              <a:buFontTx/>
              <a:buNone/>
              <a:defRPr/>
            </a:pPr>
            <a:r>
              <a:rPr lang="zh-CN" altLang="zh-CN" sz="1200" smtClean="0"/>
              <a:t>第二级</a:t>
            </a:r>
            <a:endParaRPr lang="zh-CN" altLang="zh-CN" sz="1200" smtClean="0"/>
          </a:p>
          <a:p>
            <a:pPr>
              <a:spcBef>
                <a:spcPct val="30000"/>
              </a:spcBef>
              <a:buFontTx/>
              <a:buNone/>
              <a:defRPr/>
            </a:pPr>
            <a:r>
              <a:rPr lang="zh-CN" altLang="zh-CN" sz="1200" smtClean="0"/>
              <a:t>第三级</a:t>
            </a:r>
            <a:endParaRPr lang="zh-CN" altLang="zh-CN" sz="1200" smtClean="0"/>
          </a:p>
          <a:p>
            <a:pPr>
              <a:spcBef>
                <a:spcPct val="30000"/>
              </a:spcBef>
              <a:buFontTx/>
              <a:buNone/>
              <a:defRPr/>
            </a:pPr>
            <a:r>
              <a:rPr lang="zh-CN" altLang="zh-CN" sz="1200" smtClean="0"/>
              <a:t>第四级</a:t>
            </a:r>
            <a:endParaRPr lang="zh-CN" altLang="zh-CN" sz="1200" smtClean="0"/>
          </a:p>
          <a:p>
            <a:pPr>
              <a:spcBef>
                <a:spcPct val="30000"/>
              </a:spcBef>
              <a:buFontTx/>
              <a:buNone/>
              <a:defRPr/>
            </a:pPr>
            <a:r>
              <a:rPr lang="zh-CN" altLang="zh-CN" sz="1200" smtClean="0"/>
              <a:t>第五级</a:t>
            </a:r>
            <a:endParaRPr lang="zh-CN" altLang="zh-CN" sz="1200" smtClean="0"/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>
            <a:lvl1pPr algn="r">
              <a:buFont typeface="Arial" panose="020B0604020202020204" pitchFamily="34" charset="0"/>
              <a:buNone/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8B96D222-464D-41DE-9A5B-6A8DBB7A1250}" type="slidenum">
              <a:rPr lang="zh-CN" altLang="en-US"/>
            </a:fld>
            <a:endParaRPr lang="zh-CN" altLang="en-US" sz="12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BF78F0-896D-411C-943F-0F9ADF65825B}" type="datetime1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CC282E-D824-4E46-B1DE-0C9BA021674A}" type="slidenum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36A797-9847-4416-9ADD-819664ED93F1}" type="datetime1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A978D6-8875-47D9-ACDD-500A46E680D3}" type="slidenum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F78461-1915-48C3-9595-B56B09DCE124}" type="datetime1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EF2402-AB1A-4F4B-8787-49F3E067FC0A}" type="slidenum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631BCD-F5FB-42CE-94D4-1BC3FFF6A723}" type="datetime1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74A5C4-F0E1-479F-B70B-F3AED7DE6364}" type="slidenum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3D8FEE-6AAC-42CB-A588-D52FAE937D9D}" type="datetime1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A5F8DB-D1DD-4872-92DE-E7DC033779AB}" type="slidenum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928AE3-81AF-4BDD-8E2C-D053A7867632}" type="datetime1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A61042-24B0-475A-A28B-7264902CF7B4}" type="slidenum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F0A602-9E34-4B28-9B07-4FBC0403E183}" type="datetime1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358246-4C16-4DFE-90C2-B7F5915D52DF}" type="slidenum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25D3AB-2306-40BC-A40F-B59188CB3603}" type="datetime1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575758-C562-4B50-BC7B-A84B5401D5BB}" type="slidenum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075A02-3508-4607-82C6-1D26B8E6786F}" type="datetime1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8A7239-F6C4-4C23-993B-9B91D39A2C7C}" type="slidenum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2FE9CD-80A5-4793-A504-43403A4BB29F}" type="datetime1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AF6CF6-D6BE-45E3-B142-96AE4475E0D0}" type="slidenum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DE514E-0593-4E76-A3A0-400240FFA3E5}" type="datetime1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CA0602-476F-41DB-9D93-E86EAF894447}" type="slidenum">
              <a:rPr lang="zh-CN" altLang="en-US"/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8766860-DD09-44E5-852F-2EDD02D30A62}" type="datetime1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F3DD680-3200-45FB-9BE1-84AA01A6F7A7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587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000" dirty="0"/>
          </a:p>
        </p:txBody>
      </p:sp>
      <p:sp>
        <p:nvSpPr>
          <p:cNvPr id="13315" name="直接连接符 4"/>
          <p:cNvSpPr>
            <a:spLocks noChangeShapeType="1"/>
          </p:cNvSpPr>
          <p:nvPr/>
        </p:nvSpPr>
        <p:spPr bwMode="auto">
          <a:xfrm>
            <a:off x="503238" y="3500438"/>
            <a:ext cx="8137525" cy="1587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316" name="标题 3"/>
          <p:cNvSpPr>
            <a:spLocks noGrp="1" noChangeArrowheads="1"/>
          </p:cNvSpPr>
          <p:nvPr>
            <p:ph type="ctrTitle"/>
          </p:nvPr>
        </p:nvSpPr>
        <p:spPr>
          <a:xfrm>
            <a:off x="323850" y="1844675"/>
            <a:ext cx="8351838" cy="1470025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solidFill>
                  <a:srgbClr val="FFC5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主流</a:t>
            </a:r>
            <a:r>
              <a:rPr lang="en-US" altLang="zh-CN" b="1" dirty="0" smtClean="0">
                <a:solidFill>
                  <a:srgbClr val="FFC5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b="1" dirty="0" smtClean="0">
                <a:solidFill>
                  <a:srgbClr val="FFC5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功能汇总</a:t>
            </a:r>
            <a:br>
              <a:rPr lang="en-US" altLang="zh-CN" b="1" dirty="0" smtClean="0">
                <a:solidFill>
                  <a:srgbClr val="FFC5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增加粘性的功能）</a:t>
            </a:r>
            <a:endParaRPr lang="zh-CN" altLang="en-US" sz="2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17" name="矩形 12"/>
          <p:cNvSpPr>
            <a:spLocks noChangeArrowheads="1"/>
          </p:cNvSpPr>
          <p:nvPr/>
        </p:nvSpPr>
        <p:spPr bwMode="auto">
          <a:xfrm>
            <a:off x="6732150" y="5229125"/>
            <a:ext cx="2000250" cy="106182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400" dirty="0" smtClean="0">
                <a:solidFill>
                  <a:srgbClr val="FFC5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雷学广</a:t>
            </a:r>
            <a:endParaRPr lang="zh-CN" altLang="en-US" sz="2400" dirty="0" smtClean="0">
              <a:solidFill>
                <a:srgbClr val="FFC5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dirty="0" smtClean="0">
                <a:solidFill>
                  <a:srgbClr val="FFC5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dirty="0" smtClean="0">
                <a:solidFill>
                  <a:srgbClr val="FFC5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 smtClean="0">
                <a:solidFill>
                  <a:srgbClr val="FFC5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dirty="0" smtClean="0">
                <a:solidFill>
                  <a:srgbClr val="FFC5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 smtClean="0">
                <a:solidFill>
                  <a:srgbClr val="FFC5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dirty="0" smtClean="0">
                <a:solidFill>
                  <a:srgbClr val="FFC5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dirty="0" smtClean="0">
              <a:solidFill>
                <a:srgbClr val="FFC5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灯片编号占位符 3"/>
          <p:cNvSpPr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 descr="mp57941395_1454529983271_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5145" y="2350770"/>
            <a:ext cx="3013075" cy="18745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灯片编号占位符 3"/>
          <p:cNvSpPr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3" name="图片 2" descr="Screenshot_2016-12-22-09-47-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045" y="96520"/>
            <a:ext cx="1822500" cy="324000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729615" y="1014095"/>
            <a:ext cx="575945" cy="575945"/>
          </a:xfrm>
          <a:prstGeom prst="ellipse">
            <a:avLst/>
          </a:pr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" name="图片 6" descr="Screenshot_2016-12-22-09-33-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790" y="96520"/>
            <a:ext cx="1822500" cy="3240000"/>
          </a:xfrm>
          <a:prstGeom prst="rect">
            <a:avLst/>
          </a:prstGeom>
        </p:spPr>
      </p:pic>
      <p:pic>
        <p:nvPicPr>
          <p:cNvPr id="11" name="图片 10" descr="Screenshot_2016-12-22-09-34-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8170" y="79375"/>
            <a:ext cx="1822500" cy="32400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55825" y="588645"/>
            <a:ext cx="1097280" cy="3657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CN" altLang="en-US">
                <a:ln>
                  <a:noFill/>
                </a:ln>
                <a:solidFill>
                  <a:srgbClr val="FF0000"/>
                </a:solidFill>
              </a:rPr>
              <a:t>免费咨询</a:t>
            </a:r>
            <a:endParaRPr lang="zh-CN" altLang="en-US">
              <a:ln>
                <a:noFill/>
              </a:ln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928495" y="1014095"/>
            <a:ext cx="1598295" cy="7315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患者：默认注册患者的信息，可添加新的问诊人</a:t>
            </a:r>
            <a:endParaRPr lang="zh-CN" altLang="en-US" sz="1400"/>
          </a:p>
        </p:txBody>
      </p:sp>
      <p:sp>
        <p:nvSpPr>
          <p:cNvPr id="14" name="文本框 13"/>
          <p:cNvSpPr txBox="1"/>
          <p:nvPr/>
        </p:nvSpPr>
        <p:spPr>
          <a:xfrm>
            <a:off x="2012315" y="1962785"/>
            <a:ext cx="1598930" cy="94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微医在图标上承诺的是</a:t>
            </a:r>
            <a:r>
              <a:rPr lang="en-US" altLang="zh-CN" sz="1400"/>
              <a:t>30</a:t>
            </a:r>
            <a:r>
              <a:rPr lang="zh-CN" altLang="en-US" sz="1400"/>
              <a:t>秒适配出与咨询问题相关医生回答咨询</a:t>
            </a:r>
            <a:endParaRPr lang="zh-CN" altLang="en-US" sz="1400"/>
          </a:p>
        </p:txBody>
      </p:sp>
      <p:sp>
        <p:nvSpPr>
          <p:cNvPr id="15" name="文本框 14"/>
          <p:cNvSpPr txBox="1"/>
          <p:nvPr/>
        </p:nvSpPr>
        <p:spPr>
          <a:xfrm>
            <a:off x="5632450" y="366395"/>
            <a:ext cx="1097280" cy="3657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p>
            <a:r>
              <a:rPr lang="zh-CN" altLang="en-US">
                <a:ln>
                  <a:noFill/>
                </a:ln>
                <a:solidFill>
                  <a:srgbClr val="12759C"/>
                </a:solidFill>
              </a:rPr>
              <a:t>极速问诊</a:t>
            </a:r>
            <a:endParaRPr lang="zh-CN" altLang="en-US">
              <a:ln>
                <a:noFill/>
              </a:ln>
              <a:solidFill>
                <a:srgbClr val="12759C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456555" y="858520"/>
            <a:ext cx="1448435" cy="7315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患者：默认注册患者的信息，可添加新的问诊人</a:t>
            </a:r>
            <a:endParaRPr lang="zh-CN" altLang="en-US" sz="1400"/>
          </a:p>
        </p:txBody>
      </p:sp>
      <p:sp>
        <p:nvSpPr>
          <p:cNvPr id="17" name="文本框 16"/>
          <p:cNvSpPr txBox="1"/>
          <p:nvPr/>
        </p:nvSpPr>
        <p:spPr>
          <a:xfrm>
            <a:off x="5400675" y="1710055"/>
            <a:ext cx="1664335" cy="1371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微医承诺的是</a:t>
            </a:r>
            <a:r>
              <a:rPr lang="en-US" sz="1400"/>
              <a:t>5</a:t>
            </a:r>
            <a:r>
              <a:rPr lang="zh-CN" altLang="en-US" sz="1400"/>
              <a:t>分钟抢答的所有医生列表显示出来，您选择自己需要的医生问诊</a:t>
            </a:r>
            <a:r>
              <a:rPr lang="en-US" altLang="zh-CN" sz="1400"/>
              <a:t>------</a:t>
            </a:r>
            <a:r>
              <a:rPr lang="zh-CN" altLang="en-US" sz="1400"/>
              <a:t>亲身操作过，体验不错</a:t>
            </a:r>
            <a:endParaRPr lang="zh-CN" altLang="en-US" sz="1400"/>
          </a:p>
        </p:txBody>
      </p:sp>
      <p:sp>
        <p:nvSpPr>
          <p:cNvPr id="19" name="文本框 18"/>
          <p:cNvSpPr txBox="1"/>
          <p:nvPr/>
        </p:nvSpPr>
        <p:spPr>
          <a:xfrm>
            <a:off x="2155825" y="3557905"/>
            <a:ext cx="1097280" cy="365760"/>
          </a:xfrm>
          <a:prstGeom prst="rect">
            <a:avLst/>
          </a:prstGeom>
          <a:noFill/>
          <a:ln>
            <a:solidFill>
              <a:srgbClr val="008020"/>
            </a:solidFill>
          </a:ln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008020"/>
                </a:solidFill>
              </a:rPr>
              <a:t>你问医答</a:t>
            </a:r>
            <a:endParaRPr lang="zh-CN" altLang="en-US">
              <a:solidFill>
                <a:srgbClr val="00802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928495" y="4011295"/>
            <a:ext cx="1743075" cy="20116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每日一问，健康有奖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每天系统给三个问题选择提问，奖励优惠券，可用于问诊低现</a:t>
            </a:r>
            <a:endParaRPr lang="zh-CN" altLang="en-US" sz="1400"/>
          </a:p>
          <a:p>
            <a:endParaRPr lang="zh-CN" altLang="en-US" sz="1400"/>
          </a:p>
          <a:p>
            <a:endParaRPr lang="zh-CN" altLang="en-US" sz="1400"/>
          </a:p>
        </p:txBody>
      </p:sp>
      <p:sp>
        <p:nvSpPr>
          <p:cNvPr id="22" name="文本框 21"/>
          <p:cNvSpPr txBox="1"/>
          <p:nvPr/>
        </p:nvSpPr>
        <p:spPr>
          <a:xfrm>
            <a:off x="5321935" y="4011295"/>
            <a:ext cx="1743075" cy="1158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400"/>
              <a:t>选择医生</a:t>
            </a:r>
            <a:r>
              <a:rPr lang="en-US" altLang="zh-CN" sz="1400"/>
              <a:t>-</a:t>
            </a:r>
            <a:r>
              <a:rPr lang="zh-CN" altLang="en-US" sz="1400"/>
              <a:t>上传片子</a:t>
            </a:r>
            <a:r>
              <a:rPr lang="en-US" altLang="zh-CN" sz="1400"/>
              <a:t>-</a:t>
            </a:r>
            <a:r>
              <a:rPr lang="zh-CN" altLang="en-US" sz="1400"/>
              <a:t>与医生交流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单一的看片服务，体验不错</a:t>
            </a:r>
            <a:endParaRPr lang="zh-CN" altLang="en-US" sz="1400"/>
          </a:p>
        </p:txBody>
      </p:sp>
      <p:sp>
        <p:nvSpPr>
          <p:cNvPr id="24" name="椭圆 23"/>
          <p:cNvSpPr/>
          <p:nvPr/>
        </p:nvSpPr>
        <p:spPr>
          <a:xfrm>
            <a:off x="20320" y="1814830"/>
            <a:ext cx="575945" cy="575945"/>
          </a:xfrm>
          <a:prstGeom prst="ellipse">
            <a:avLst/>
          </a:prstGeom>
          <a:noFill/>
          <a:ln w="12700" cmpd="sng">
            <a:solidFill>
              <a:srgbClr val="006B95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20320" y="2467610"/>
            <a:ext cx="440055" cy="440055"/>
          </a:xfrm>
          <a:prstGeom prst="ellipse">
            <a:avLst/>
          </a:prstGeom>
          <a:noFill/>
          <a:ln w="12700" cmpd="sng">
            <a:solidFill>
              <a:srgbClr val="00802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92D050"/>
              </a:solidFill>
            </a:endParaRPr>
          </a:p>
        </p:txBody>
      </p:sp>
      <p:pic>
        <p:nvPicPr>
          <p:cNvPr id="26" name="图片 25" descr="Screenshot_2016-12-22-09-45-0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9485" y="3481705"/>
            <a:ext cx="1822500" cy="3240000"/>
          </a:xfrm>
          <a:prstGeom prst="rect">
            <a:avLst/>
          </a:prstGeom>
        </p:spPr>
      </p:pic>
      <p:sp>
        <p:nvSpPr>
          <p:cNvPr id="27" name="椭圆 26"/>
          <p:cNvSpPr/>
          <p:nvPr/>
        </p:nvSpPr>
        <p:spPr>
          <a:xfrm>
            <a:off x="528320" y="2467610"/>
            <a:ext cx="440055" cy="440055"/>
          </a:xfrm>
          <a:prstGeom prst="ellipse">
            <a:avLst/>
          </a:prstGeom>
          <a:noFill/>
          <a:ln w="12700" cmpd="sng">
            <a:solidFill>
              <a:srgbClr val="7030A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631815" y="3557905"/>
            <a:ext cx="1097280" cy="36576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7030A0"/>
                </a:solidFill>
              </a:rPr>
              <a:t>专家看片</a:t>
            </a:r>
            <a:endParaRPr lang="zh-CN" altLang="en-US">
              <a:solidFill>
                <a:srgbClr val="7030A0"/>
              </a:solidFill>
            </a:endParaRPr>
          </a:p>
        </p:txBody>
      </p:sp>
      <p:pic>
        <p:nvPicPr>
          <p:cNvPr id="29" name="图片 28" descr="Screenshot_2016-12-22-09-45-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8170" y="3481705"/>
            <a:ext cx="1822500" cy="324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灯片编号占位符 3"/>
          <p:cNvSpPr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5" name="图片 4" descr="Screenshot_2016-12-22-09-48-0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045" y="3481705"/>
            <a:ext cx="1822500" cy="3240000"/>
          </a:xfrm>
          <a:prstGeom prst="rect">
            <a:avLst/>
          </a:prstGeom>
        </p:spPr>
      </p:pic>
      <p:sp>
        <p:nvSpPr>
          <p:cNvPr id="9" name="椭圆 8"/>
          <p:cNvSpPr/>
          <p:nvPr/>
        </p:nvSpPr>
        <p:spPr>
          <a:xfrm>
            <a:off x="106045" y="3807460"/>
            <a:ext cx="1821815" cy="1138555"/>
          </a:xfrm>
          <a:prstGeom prst="ellipse">
            <a:avLst/>
          </a:prstGeom>
          <a:noFill/>
          <a:ln w="127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084070" y="332740"/>
            <a:ext cx="8686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医言堂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084070" y="1430020"/>
            <a:ext cx="67691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400"/>
              <a:t>医患圈：分疾病类别所建立的交流圈</a:t>
            </a:r>
            <a:endParaRPr lang="zh-CN" sz="1400"/>
          </a:p>
        </p:txBody>
      </p:sp>
      <p:pic>
        <p:nvPicPr>
          <p:cNvPr id="18" name="图片 17" descr="Screenshot_2016-12-22-09-46-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170" y="3481705"/>
            <a:ext cx="1822500" cy="324000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2155825" y="3557905"/>
            <a:ext cx="10972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健康云城</a:t>
            </a:r>
            <a:endParaRPr lang="zh-CN" altLang="en-US"/>
          </a:p>
        </p:txBody>
      </p:sp>
      <p:pic>
        <p:nvPicPr>
          <p:cNvPr id="20" name="图片 19" descr="Screenshot_2016-12-22-14-43-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790" y="3481705"/>
            <a:ext cx="1822500" cy="32400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1928495" y="4011295"/>
            <a:ext cx="1743075" cy="94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健康红人：医生、专家个人专栏，用户可查看发布的文章和视频专栏</a:t>
            </a:r>
            <a:endParaRPr lang="zh-CN" altLang="en-US" sz="1400"/>
          </a:p>
        </p:txBody>
      </p:sp>
      <p:sp>
        <p:nvSpPr>
          <p:cNvPr id="22" name="文本框 21"/>
          <p:cNvSpPr txBox="1"/>
          <p:nvPr/>
        </p:nvSpPr>
        <p:spPr>
          <a:xfrm>
            <a:off x="5321935" y="4011295"/>
            <a:ext cx="1743075" cy="1371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GO</a:t>
            </a:r>
            <a:r>
              <a:rPr lang="zh-CN" altLang="en-US" sz="1400"/>
              <a:t>健康：网上购药商城</a:t>
            </a:r>
            <a:endParaRPr lang="zh-CN" altLang="en-US" sz="1400"/>
          </a:p>
          <a:p>
            <a:endParaRPr lang="zh-CN" altLang="en-US" sz="1400"/>
          </a:p>
          <a:p>
            <a:r>
              <a:rPr lang="en-US" altLang="zh-CN" sz="1400"/>
              <a:t>1</a:t>
            </a:r>
            <a:r>
              <a:rPr lang="zh-CN" altLang="en-US" sz="1400"/>
              <a:t>，自建药品商城</a:t>
            </a:r>
            <a:endParaRPr lang="zh-CN" altLang="en-US" sz="1400"/>
          </a:p>
          <a:p>
            <a:r>
              <a:rPr lang="en-US" altLang="zh-CN" sz="1400"/>
              <a:t>2</a:t>
            </a:r>
            <a:r>
              <a:rPr lang="zh-CN" altLang="en-US" sz="1400"/>
              <a:t>，合作</a:t>
            </a:r>
            <a:endParaRPr lang="zh-CN" altLang="en-US" sz="1400"/>
          </a:p>
          <a:p>
            <a:r>
              <a:rPr lang="en-US" altLang="zh-CN" sz="1400"/>
              <a:t>3</a:t>
            </a:r>
            <a:r>
              <a:rPr lang="zh-CN" altLang="en-US" sz="1400"/>
              <a:t>，收购</a:t>
            </a:r>
            <a:endParaRPr lang="zh-CN" altLang="en-US" sz="1400"/>
          </a:p>
        </p:txBody>
      </p:sp>
      <p:pic>
        <p:nvPicPr>
          <p:cNvPr id="2" name="图片 1" descr="Screenshot_2016-12-22-09-48-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45" y="96520"/>
            <a:ext cx="1822500" cy="3240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084070" y="698500"/>
            <a:ext cx="6769100" cy="7315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400"/>
              <a:t>广场：</a:t>
            </a:r>
            <a:r>
              <a:rPr lang="en-US" altLang="zh-CN" sz="1400"/>
              <a:t>1</a:t>
            </a:r>
            <a:r>
              <a:rPr lang="zh-CN" altLang="en-US" sz="1400"/>
              <a:t>，帖子（医生的帖子和用户的帖子）</a:t>
            </a:r>
            <a:endParaRPr lang="zh-CN" altLang="en-US" sz="1400"/>
          </a:p>
          <a:p>
            <a:r>
              <a:rPr lang="zh-CN" altLang="en-US" sz="1400"/>
              <a:t>           </a:t>
            </a:r>
            <a:r>
              <a:rPr lang="en-US" altLang="zh-CN" sz="1400"/>
              <a:t>2</a:t>
            </a:r>
            <a:r>
              <a:rPr lang="zh-CN" altLang="en-US" sz="1400"/>
              <a:t>，圈子（分类选择圈子交流）</a:t>
            </a:r>
            <a:endParaRPr lang="zh-CN" altLang="en-US" sz="1400"/>
          </a:p>
          <a:p>
            <a:r>
              <a:rPr lang="zh-CN" altLang="en-US" sz="1400"/>
              <a:t>           </a:t>
            </a:r>
            <a:r>
              <a:rPr lang="en-US" altLang="zh-CN" sz="1400"/>
              <a:t>3</a:t>
            </a:r>
            <a:r>
              <a:rPr lang="zh-CN" altLang="en-US" sz="1400"/>
              <a:t>，用户（可关注医生和病友）</a:t>
            </a:r>
            <a:endParaRPr lang="zh-CN" altLang="en-US" sz="1400"/>
          </a:p>
        </p:txBody>
      </p:sp>
      <p:sp>
        <p:nvSpPr>
          <p:cNvPr id="8" name="文本框 7"/>
          <p:cNvSpPr txBox="1"/>
          <p:nvPr/>
        </p:nvSpPr>
        <p:spPr>
          <a:xfrm>
            <a:off x="2084070" y="2145030"/>
            <a:ext cx="67691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400"/>
              <a:t>圈子：涵盖广场和医患圈的所有类别</a:t>
            </a:r>
            <a:endParaRPr lang="zh-CN" sz="1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灯片编号占位符 3"/>
          <p:cNvSpPr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143125" y="332740"/>
            <a:ext cx="6400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健康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084070" y="698500"/>
            <a:ext cx="6769100" cy="1158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 1</a:t>
            </a:r>
            <a:r>
              <a:rPr lang="zh-CN" altLang="en-US" sz="1400"/>
              <a:t>，健康档案</a:t>
            </a:r>
            <a:endParaRPr lang="zh-CN" altLang="en-US" sz="1400"/>
          </a:p>
          <a:p>
            <a:r>
              <a:rPr lang="zh-CN" altLang="en-US" sz="1400"/>
              <a:t> </a:t>
            </a:r>
            <a:r>
              <a:rPr lang="en-US" altLang="zh-CN" sz="1400"/>
              <a:t>2</a:t>
            </a:r>
            <a:r>
              <a:rPr lang="zh-CN" altLang="en-US" sz="1400"/>
              <a:t>，健康讲堂（专家关于学术和健康知识的一些讲座）</a:t>
            </a:r>
            <a:endParaRPr lang="zh-CN" altLang="en-US" sz="1400"/>
          </a:p>
          <a:p>
            <a:r>
              <a:rPr lang="zh-CN" altLang="en-US" sz="1400"/>
              <a:t> </a:t>
            </a:r>
            <a:r>
              <a:rPr lang="en-US" altLang="zh-CN" sz="1400"/>
              <a:t>3</a:t>
            </a:r>
            <a:r>
              <a:rPr lang="zh-CN" altLang="en-US" sz="1400"/>
              <a:t>，健康任务（用户根据设置的任务去了解自己的健康状况）</a:t>
            </a:r>
            <a:endParaRPr lang="zh-CN" altLang="en-US" sz="1400"/>
          </a:p>
          <a:p>
            <a:r>
              <a:rPr lang="zh-CN" altLang="en-US" sz="1400"/>
              <a:t> </a:t>
            </a:r>
            <a:r>
              <a:rPr lang="en-US" altLang="zh-CN" sz="1400"/>
              <a:t>4</a:t>
            </a:r>
            <a:r>
              <a:rPr lang="zh-CN" altLang="en-US" sz="1400"/>
              <a:t>，健康测评（系统设置的问题用户回答测结果）</a:t>
            </a:r>
            <a:endParaRPr lang="zh-CN" altLang="en-US" sz="1400"/>
          </a:p>
          <a:p>
            <a:r>
              <a:rPr lang="zh-CN" altLang="en-US" sz="1400"/>
              <a:t> </a:t>
            </a:r>
            <a:r>
              <a:rPr lang="en-US" altLang="zh-CN" sz="1400"/>
              <a:t>5</a:t>
            </a:r>
            <a:r>
              <a:rPr lang="zh-CN" altLang="en-US" sz="1400"/>
              <a:t>，健康保障（一些检查的套餐购买</a:t>
            </a:r>
            <a:r>
              <a:rPr lang="en-US" altLang="zh-CN" sz="1400"/>
              <a:t>----</a:t>
            </a:r>
            <a:r>
              <a:rPr lang="zh-CN" altLang="en-US" sz="1400"/>
              <a:t>需要跟检测机构合作</a:t>
            </a:r>
            <a:r>
              <a:rPr lang="zh-CN" altLang="en-US" sz="1400"/>
              <a:t>）</a:t>
            </a:r>
            <a:endParaRPr lang="zh-CN" altLang="en-US" sz="1400"/>
          </a:p>
        </p:txBody>
      </p:sp>
      <p:pic>
        <p:nvPicPr>
          <p:cNvPr id="3" name="图片 2" descr="Screenshot_2016-12-22-09-50-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415" y="127000"/>
            <a:ext cx="1822500" cy="324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灯片编号占位符 3"/>
          <p:cNvSpPr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3" name="图片 2" descr="big_c3c4f038-25d3-4e70-b70a-1668f033f8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950" y="799465"/>
            <a:ext cx="7621905" cy="50812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灯片编号占位符 3"/>
          <p:cNvSpPr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595245" y="4004310"/>
            <a:ext cx="1674495" cy="15849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/>
              <a:t>1</a:t>
            </a:r>
            <a:r>
              <a:rPr lang="zh-CN" altLang="en-US" sz="1400"/>
              <a:t>，自我诊断 </a:t>
            </a:r>
            <a:endParaRPr lang="zh-CN" altLang="en-US" sz="1400"/>
          </a:p>
          <a:p>
            <a:pPr algn="l"/>
            <a:r>
              <a:rPr lang="en-US" altLang="zh-CN" sz="1400"/>
              <a:t>2</a:t>
            </a:r>
            <a:r>
              <a:rPr lang="zh-CN" altLang="en-US" sz="1400"/>
              <a:t>，快速购药</a:t>
            </a:r>
            <a:endParaRPr lang="zh-CN" altLang="en-US" sz="1400"/>
          </a:p>
          <a:p>
            <a:pPr algn="l"/>
            <a:r>
              <a:rPr lang="en-US" altLang="zh-CN" sz="1400"/>
              <a:t>3</a:t>
            </a:r>
            <a:r>
              <a:rPr lang="zh-CN" altLang="en-US" sz="1400"/>
              <a:t>，春雨直播</a:t>
            </a:r>
            <a:endParaRPr lang="zh-CN" altLang="en-US" sz="1400"/>
          </a:p>
          <a:p>
            <a:pPr algn="l"/>
            <a:r>
              <a:rPr lang="en-US" altLang="zh-CN" sz="1400"/>
              <a:t>4</a:t>
            </a:r>
            <a:r>
              <a:rPr lang="zh-CN" altLang="en-US" sz="1400"/>
              <a:t>，</a:t>
            </a:r>
            <a:r>
              <a:rPr lang="zh-CN" sz="1400"/>
              <a:t>计步器</a:t>
            </a:r>
            <a:endParaRPr lang="zh-CN" sz="1400"/>
          </a:p>
          <a:p>
            <a:pPr algn="l"/>
            <a:r>
              <a:rPr lang="en-US" altLang="zh-CN" sz="1400"/>
              <a:t>5</a:t>
            </a:r>
            <a:r>
              <a:rPr lang="zh-CN" altLang="en-US" sz="1400"/>
              <a:t>，健康计划</a:t>
            </a:r>
            <a:endParaRPr lang="zh-CN" altLang="en-US" sz="1400"/>
          </a:p>
          <a:p>
            <a:pPr algn="l"/>
            <a:r>
              <a:rPr lang="en-US" altLang="zh-CN" sz="1400"/>
              <a:t>6</a:t>
            </a:r>
            <a:r>
              <a:rPr lang="zh-CN" altLang="en-US" sz="1400"/>
              <a:t>，姨妈助手</a:t>
            </a:r>
            <a:endParaRPr lang="zh-CN" altLang="en-US" sz="1400"/>
          </a:p>
          <a:p>
            <a:pPr algn="l"/>
            <a:r>
              <a:rPr lang="en-US" altLang="zh-CN" sz="1400"/>
              <a:t>7</a:t>
            </a:r>
            <a:r>
              <a:rPr lang="zh-CN" altLang="en-US" sz="1400"/>
              <a:t>，健康测评</a:t>
            </a:r>
            <a:endParaRPr lang="zh-CN" altLang="en-US" sz="1400"/>
          </a:p>
        </p:txBody>
      </p:sp>
      <p:pic>
        <p:nvPicPr>
          <p:cNvPr id="2" name="图片 1" descr="Screenshot_2016-12-22-14-43-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53025" y="60325"/>
            <a:ext cx="1822450" cy="3240000"/>
          </a:xfrm>
          <a:prstGeom prst="rect">
            <a:avLst/>
          </a:prstGeom>
        </p:spPr>
      </p:pic>
      <p:pic>
        <p:nvPicPr>
          <p:cNvPr id="5" name="图片 4" descr="Screenshot_2016-12-22-16-29-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" y="60325"/>
            <a:ext cx="1822500" cy="3240000"/>
          </a:xfrm>
          <a:prstGeom prst="rect">
            <a:avLst/>
          </a:prstGeom>
        </p:spPr>
      </p:pic>
      <p:pic>
        <p:nvPicPr>
          <p:cNvPr id="6" name="图片 5" descr="Screenshot_2016-12-22-16-29-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7340" y="60325"/>
            <a:ext cx="1822450" cy="3240000"/>
          </a:xfrm>
          <a:prstGeom prst="rect">
            <a:avLst/>
          </a:prstGeom>
        </p:spPr>
      </p:pic>
      <p:pic>
        <p:nvPicPr>
          <p:cNvPr id="7" name="图片 6" descr="Screenshot_2016-12-22-16-31-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8710" y="60325"/>
            <a:ext cx="1822450" cy="3240000"/>
          </a:xfrm>
          <a:prstGeom prst="rect">
            <a:avLst/>
          </a:prstGeom>
        </p:spPr>
      </p:pic>
      <p:pic>
        <p:nvPicPr>
          <p:cNvPr id="8" name="图片 7" descr="Screenshot_2016-12-22-16-32-5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8660" y="3481705"/>
            <a:ext cx="1822500" cy="324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灯片编号占位符 3"/>
          <p:cNvSpPr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" name="图片 1" descr="mp57941395_1454529983271_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8760" y="1926590"/>
            <a:ext cx="3865880" cy="27317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灯片编号占位符 3"/>
          <p:cNvSpPr>
            <a:spLocks noGrp="1" noChangeArrowheads="1"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595245" y="4004310"/>
            <a:ext cx="1674495" cy="15849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400"/>
              <a:t>1</a:t>
            </a:r>
            <a:r>
              <a:rPr lang="zh-CN" altLang="en-US" sz="1400"/>
              <a:t>，自我诊断 </a:t>
            </a:r>
            <a:endParaRPr lang="zh-CN" altLang="en-US" sz="1400"/>
          </a:p>
          <a:p>
            <a:pPr algn="l"/>
            <a:r>
              <a:rPr lang="en-US" altLang="zh-CN" sz="1400"/>
              <a:t>2</a:t>
            </a:r>
            <a:r>
              <a:rPr lang="zh-CN" altLang="en-US" sz="1400"/>
              <a:t>，快速购药</a:t>
            </a:r>
            <a:endParaRPr lang="zh-CN" altLang="en-US" sz="1400"/>
          </a:p>
          <a:p>
            <a:pPr algn="l"/>
            <a:r>
              <a:rPr lang="en-US" altLang="zh-CN" sz="1400"/>
              <a:t>3</a:t>
            </a:r>
            <a:r>
              <a:rPr lang="zh-CN" altLang="en-US" sz="1400"/>
              <a:t>，春雨直播</a:t>
            </a:r>
            <a:endParaRPr lang="zh-CN" altLang="en-US" sz="1400"/>
          </a:p>
          <a:p>
            <a:pPr algn="l"/>
            <a:r>
              <a:rPr lang="en-US" altLang="zh-CN" sz="1400"/>
              <a:t>4</a:t>
            </a:r>
            <a:r>
              <a:rPr lang="zh-CN" altLang="en-US" sz="1400"/>
              <a:t>，</a:t>
            </a:r>
            <a:r>
              <a:rPr lang="zh-CN" sz="1400"/>
              <a:t>计步器</a:t>
            </a:r>
            <a:endParaRPr lang="zh-CN" sz="1400"/>
          </a:p>
          <a:p>
            <a:pPr algn="l"/>
            <a:r>
              <a:rPr lang="en-US" altLang="zh-CN" sz="1400"/>
              <a:t>5</a:t>
            </a:r>
            <a:r>
              <a:rPr lang="zh-CN" altLang="en-US" sz="1400"/>
              <a:t>，健康计划</a:t>
            </a:r>
            <a:endParaRPr lang="zh-CN" altLang="en-US" sz="1400"/>
          </a:p>
          <a:p>
            <a:pPr algn="l"/>
            <a:r>
              <a:rPr lang="en-US" altLang="zh-CN" sz="1400"/>
              <a:t>6</a:t>
            </a:r>
            <a:r>
              <a:rPr lang="zh-CN" altLang="en-US" sz="1400"/>
              <a:t>，姨妈助手</a:t>
            </a:r>
            <a:endParaRPr lang="zh-CN" altLang="en-US" sz="1400"/>
          </a:p>
          <a:p>
            <a:pPr algn="l"/>
            <a:r>
              <a:rPr lang="en-US" altLang="zh-CN" sz="1400"/>
              <a:t>7</a:t>
            </a:r>
            <a:r>
              <a:rPr lang="zh-CN" altLang="en-US" sz="1400"/>
              <a:t>，健康测评</a:t>
            </a:r>
            <a:endParaRPr lang="zh-CN" altLang="en-US" sz="1400"/>
          </a:p>
        </p:txBody>
      </p:sp>
      <p:pic>
        <p:nvPicPr>
          <p:cNvPr id="2" name="图片 1" descr="Screenshot_2016-12-22-14-43-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53025" y="60325"/>
            <a:ext cx="1822450" cy="3240000"/>
          </a:xfrm>
          <a:prstGeom prst="rect">
            <a:avLst/>
          </a:prstGeom>
        </p:spPr>
      </p:pic>
      <p:pic>
        <p:nvPicPr>
          <p:cNvPr id="5" name="图片 4" descr="Screenshot_2016-12-22-16-29-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" y="60325"/>
            <a:ext cx="1822500" cy="3240000"/>
          </a:xfrm>
          <a:prstGeom prst="rect">
            <a:avLst/>
          </a:prstGeom>
        </p:spPr>
      </p:pic>
      <p:pic>
        <p:nvPicPr>
          <p:cNvPr id="6" name="图片 5" descr="Screenshot_2016-12-22-16-29-5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7340" y="60325"/>
            <a:ext cx="1822450" cy="3240000"/>
          </a:xfrm>
          <a:prstGeom prst="rect">
            <a:avLst/>
          </a:prstGeom>
        </p:spPr>
      </p:pic>
      <p:pic>
        <p:nvPicPr>
          <p:cNvPr id="7" name="图片 6" descr="Screenshot_2016-12-22-16-31-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8710" y="60325"/>
            <a:ext cx="1822450" cy="3240000"/>
          </a:xfrm>
          <a:prstGeom prst="rect">
            <a:avLst/>
          </a:prstGeom>
        </p:spPr>
      </p:pic>
      <p:pic>
        <p:nvPicPr>
          <p:cNvPr id="8" name="图片 7" descr="Screenshot_2016-12-22-16-32-5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8660" y="3481705"/>
            <a:ext cx="1822500" cy="324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600</Words>
  <Application>WPS 演示</Application>
  <PresentationFormat>全屏显示(4:3)</PresentationFormat>
  <Paragraphs>75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主流APP功能分析 （增加粘性的功能）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5173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培训主题</dc:title>
  <dc:creator>wangding</dc:creator>
  <cp:lastModifiedBy>Administrator</cp:lastModifiedBy>
  <cp:revision>580</cp:revision>
  <dcterms:created xsi:type="dcterms:W3CDTF">2011-02-23T17:15:00Z</dcterms:created>
  <dcterms:modified xsi:type="dcterms:W3CDTF">2016-12-22T09:56:48Z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

<file path=docProps/thumbnail.jpeg>
</file>